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3" r:id="rId5"/>
    <p:sldId id="261" r:id="rId6"/>
    <p:sldId id="260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747"/>
    <a:srgbClr val="D8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5"/>
    <p:restoredTop sz="95872"/>
  </p:normalViewPr>
  <p:slideViewPr>
    <p:cSldViewPr snapToGrid="0">
      <p:cViewPr varScale="1">
        <p:scale>
          <a:sx n="96" d="100"/>
          <a:sy n="96" d="100"/>
        </p:scale>
        <p:origin x="18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4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2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90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8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41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43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10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6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1294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3C5B-215F-1846-86A0-B3B6C686548D}" type="datetimeFigureOut">
              <a:rPr lang="en-CO" smtClean="0"/>
              <a:t>26/07/23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02FB4A3-B439-E048-A1EF-A733AC4803C7}" type="slidenum">
              <a:rPr lang="en-CO" smtClean="0"/>
              <a:t>‹#›</a:t>
            </a:fld>
            <a:endParaRPr lang="en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4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AE67CC-3161-6BDB-EA04-C30785C329D3}"/>
              </a:ext>
            </a:extLst>
          </p:cNvPr>
          <p:cNvGrpSpPr/>
          <p:nvPr/>
        </p:nvGrpSpPr>
        <p:grpSpPr>
          <a:xfrm>
            <a:off x="0" y="0"/>
            <a:ext cx="12192000" cy="6861742"/>
            <a:chOff x="0" y="0"/>
            <a:chExt cx="12192000" cy="6861742"/>
          </a:xfrm>
        </p:grpSpPr>
        <p:pic>
          <p:nvPicPr>
            <p:cNvPr id="4" name="Picture 3" descr="A blue and white cover with text&#10;&#10;Description automatically generated">
              <a:extLst>
                <a:ext uri="{FF2B5EF4-FFF2-40B4-BE49-F238E27FC236}">
                  <a16:creationId xmlns:a16="http://schemas.microsoft.com/office/drawing/2014/main" id="{15A1E2E0-7456-2C36-A0BC-0A7D960F9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5467" y="0"/>
              <a:ext cx="9516533" cy="686174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B424A5-755E-E3D7-11DA-D11AD88949C9}"/>
                </a:ext>
              </a:extLst>
            </p:cNvPr>
            <p:cNvSpPr/>
            <p:nvPr/>
          </p:nvSpPr>
          <p:spPr>
            <a:xfrm>
              <a:off x="0" y="0"/>
              <a:ext cx="2844800" cy="6858000"/>
            </a:xfrm>
            <a:prstGeom prst="rect">
              <a:avLst/>
            </a:prstGeom>
            <a:solidFill>
              <a:srgbClr val="D8E9EF"/>
            </a:solidFill>
            <a:ln>
              <a:solidFill>
                <a:srgbClr val="D8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20499B-A125-1EDE-3AD0-DC855A68444E}"/>
                </a:ext>
              </a:extLst>
            </p:cNvPr>
            <p:cNvSpPr/>
            <p:nvPr/>
          </p:nvSpPr>
          <p:spPr>
            <a:xfrm>
              <a:off x="11401778" y="4515556"/>
              <a:ext cx="609600" cy="2342444"/>
            </a:xfrm>
            <a:prstGeom prst="rect">
              <a:avLst/>
            </a:prstGeom>
            <a:solidFill>
              <a:srgbClr val="F7B747"/>
            </a:solidFill>
            <a:ln>
              <a:solidFill>
                <a:srgbClr val="F7B7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4AD0C1C-43C3-D3D0-EEE0-4E2B285FD783}"/>
              </a:ext>
            </a:extLst>
          </p:cNvPr>
          <p:cNvSpPr txBox="1"/>
          <p:nvPr/>
        </p:nvSpPr>
        <p:spPr>
          <a:xfrm>
            <a:off x="3493911" y="5455945"/>
            <a:ext cx="657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O" sz="2400" b="1" dirty="0">
                <a:latin typeface="+mj-lt"/>
              </a:rPr>
              <a:t> Daniel Rangel, Research Director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031B5C-BD0F-8CF8-7DC1-FC1D11C804D9}"/>
              </a:ext>
            </a:extLst>
          </p:cNvPr>
          <p:cNvSpPr/>
          <p:nvPr/>
        </p:nvSpPr>
        <p:spPr>
          <a:xfrm>
            <a:off x="6566941" y="114851"/>
            <a:ext cx="4750415" cy="3115733"/>
          </a:xfrm>
          <a:prstGeom prst="rect">
            <a:avLst/>
          </a:prstGeom>
          <a:solidFill>
            <a:srgbClr val="D8E9EF"/>
          </a:solidFill>
          <a:ln>
            <a:solidFill>
              <a:srgbClr val="D8E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0549B4-DD44-09AA-DCF9-306568073BC2}"/>
              </a:ext>
            </a:extLst>
          </p:cNvPr>
          <p:cNvSpPr/>
          <p:nvPr/>
        </p:nvSpPr>
        <p:spPr>
          <a:xfrm>
            <a:off x="11323984" y="114851"/>
            <a:ext cx="801756" cy="3115733"/>
          </a:xfrm>
          <a:prstGeom prst="rect">
            <a:avLst/>
          </a:prstGeom>
          <a:solidFill>
            <a:srgbClr val="F7B747"/>
          </a:solidFill>
          <a:ln>
            <a:solidFill>
              <a:srgbClr val="F7B7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0571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152F0-AFCD-F39C-D421-F6851AD96B4B}"/>
              </a:ext>
            </a:extLst>
          </p:cNvPr>
          <p:cNvGrpSpPr/>
          <p:nvPr/>
        </p:nvGrpSpPr>
        <p:grpSpPr>
          <a:xfrm>
            <a:off x="0" y="24480"/>
            <a:ext cx="12192000" cy="6861742"/>
            <a:chOff x="0" y="0"/>
            <a:chExt cx="12192000" cy="68617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AE67CC-3161-6BDB-EA04-C30785C329D3}"/>
                </a:ext>
              </a:extLst>
            </p:cNvPr>
            <p:cNvGrpSpPr/>
            <p:nvPr/>
          </p:nvGrpSpPr>
          <p:grpSpPr>
            <a:xfrm>
              <a:off x="0" y="0"/>
              <a:ext cx="12192000" cy="6861742"/>
              <a:chOff x="0" y="0"/>
              <a:chExt cx="12192000" cy="6861742"/>
            </a:xfrm>
          </p:grpSpPr>
          <p:pic>
            <p:nvPicPr>
              <p:cNvPr id="4" name="Picture 3" descr="A blue and white cover with text&#10;&#10;Description automatically generated">
                <a:extLst>
                  <a:ext uri="{FF2B5EF4-FFF2-40B4-BE49-F238E27FC236}">
                    <a16:creationId xmlns:a16="http://schemas.microsoft.com/office/drawing/2014/main" id="{15A1E2E0-7456-2C36-A0BC-0A7D960F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5467" y="0"/>
                <a:ext cx="9516533" cy="686174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B424A5-755E-E3D7-11DA-D11AD88949C9}"/>
                  </a:ext>
                </a:extLst>
              </p:cNvPr>
              <p:cNvSpPr/>
              <p:nvPr/>
            </p:nvSpPr>
            <p:spPr>
              <a:xfrm>
                <a:off x="0" y="0"/>
                <a:ext cx="2844800" cy="6858000"/>
              </a:xfrm>
              <a:prstGeom prst="rect">
                <a:avLst/>
              </a:prstGeom>
              <a:solidFill>
                <a:srgbClr val="D8E9EF"/>
              </a:solidFill>
              <a:ln>
                <a:solidFill>
                  <a:srgbClr val="D8E9E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20499B-A125-1EDE-3AD0-DC855A68444E}"/>
                  </a:ext>
                </a:extLst>
              </p:cNvPr>
              <p:cNvSpPr/>
              <p:nvPr/>
            </p:nvSpPr>
            <p:spPr>
              <a:xfrm>
                <a:off x="11401778" y="4515556"/>
                <a:ext cx="609600" cy="2342444"/>
              </a:xfrm>
              <a:prstGeom prst="rect">
                <a:avLst/>
              </a:prstGeom>
              <a:solidFill>
                <a:srgbClr val="F7B747"/>
              </a:solidFill>
              <a:ln>
                <a:solidFill>
                  <a:srgbClr val="F7B7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2F2E74-4643-E88C-1A70-7822F676D2B2}"/>
                </a:ext>
              </a:extLst>
            </p:cNvPr>
            <p:cNvSpPr/>
            <p:nvPr/>
          </p:nvSpPr>
          <p:spPr>
            <a:xfrm>
              <a:off x="3014133" y="3429000"/>
              <a:ext cx="8308623" cy="3429000"/>
            </a:xfrm>
            <a:prstGeom prst="rect">
              <a:avLst/>
            </a:prstGeom>
            <a:solidFill>
              <a:srgbClr val="D8E9EF"/>
            </a:solidFill>
            <a:ln>
              <a:solidFill>
                <a:srgbClr val="D8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  <p:pic>
        <p:nvPicPr>
          <p:cNvPr id="1026" name="Picture 2" descr="A European approach on Artificial Intelligence - Modern Diplomacy">
            <a:extLst>
              <a:ext uri="{FF2B5EF4-FFF2-40B4-BE49-F238E27FC236}">
                <a16:creationId xmlns:a16="http://schemas.microsoft.com/office/drawing/2014/main" id="{F881E152-7A42-D3A4-8EA5-A67F1545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2" y="2772524"/>
            <a:ext cx="4436534" cy="28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96291E-E2B8-8E9F-AB9E-28A23D8F32C4}"/>
              </a:ext>
            </a:extLst>
          </p:cNvPr>
          <p:cNvSpPr/>
          <p:nvPr/>
        </p:nvSpPr>
        <p:spPr>
          <a:xfrm>
            <a:off x="7089422" y="304800"/>
            <a:ext cx="4233334" cy="1974574"/>
          </a:xfrm>
          <a:prstGeom prst="rect">
            <a:avLst/>
          </a:prstGeom>
          <a:solidFill>
            <a:srgbClr val="D8E9EF"/>
          </a:solidFill>
          <a:ln>
            <a:solidFill>
              <a:srgbClr val="D8E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2C98-F32F-CF18-A93D-7011130473B1}"/>
              </a:ext>
            </a:extLst>
          </p:cNvPr>
          <p:cNvSpPr txBox="1"/>
          <p:nvPr/>
        </p:nvSpPr>
        <p:spPr>
          <a:xfrm>
            <a:off x="609600" y="1986842"/>
            <a:ext cx="89746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effectLst/>
                <a:latin typeface="+mj-lt"/>
              </a:rPr>
              <a:t>Automated decision systems</a:t>
            </a:r>
            <a:r>
              <a:rPr lang="en-US" sz="2000" dirty="0">
                <a:effectLst/>
                <a:latin typeface="+mj-lt"/>
              </a:rPr>
              <a:t> (ADS) are widely used and until now have a larger impact on everyone’s daily lives. AI is used to make decisions around: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</a:t>
            </a:r>
            <a:r>
              <a:rPr lang="en-US" sz="2000" dirty="0">
                <a:effectLst/>
                <a:latin typeface="+mj-lt"/>
              </a:rPr>
              <a:t>iring and workplace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</a:t>
            </a:r>
            <a:r>
              <a:rPr lang="en-US" sz="2000" dirty="0">
                <a:effectLst/>
                <a:latin typeface="+mj-lt"/>
              </a:rPr>
              <a:t>ome loan or insurance coverage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Criminal justice system and law enforcement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Pricing and supply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</a:t>
            </a:r>
            <a:r>
              <a:rPr lang="en-US" sz="2000" dirty="0">
                <a:effectLst/>
                <a:latin typeface="+mj-lt"/>
              </a:rPr>
              <a:t>ccess to public and private services and more…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Underpinning these AI systems are a few core elements: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large amounts of data,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algorithms that process such data,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computational power.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+mj-lt"/>
              </a:rPr>
              <a:t>The algorithm, expressed in a way that humans can understand </a:t>
            </a:r>
          </a:p>
          <a:p>
            <a:r>
              <a:rPr lang="en-US" sz="2000" b="1" dirty="0">
                <a:effectLst/>
                <a:latin typeface="+mj-lt"/>
              </a:rPr>
              <a:t>      it, is what people refer to as “source code.”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92E6D-7643-6D16-C25A-A4A0F56BF8EA}"/>
              </a:ext>
            </a:extLst>
          </p:cNvPr>
          <p:cNvSpPr/>
          <p:nvPr/>
        </p:nvSpPr>
        <p:spPr>
          <a:xfrm>
            <a:off x="11337236" y="114851"/>
            <a:ext cx="801756" cy="3115733"/>
          </a:xfrm>
          <a:prstGeom prst="rect">
            <a:avLst/>
          </a:prstGeom>
          <a:solidFill>
            <a:srgbClr val="F7B747"/>
          </a:solidFill>
          <a:ln>
            <a:solidFill>
              <a:srgbClr val="F7B7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29F0E-D3AB-B10E-0FA7-8090AE10D75D}"/>
              </a:ext>
            </a:extLst>
          </p:cNvPr>
          <p:cNvSpPr txBox="1"/>
          <p:nvPr/>
        </p:nvSpPr>
        <p:spPr>
          <a:xfrm>
            <a:off x="519288" y="530578"/>
            <a:ext cx="8974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O" sz="2800" b="1" dirty="0">
                <a:latin typeface="+mj-lt"/>
              </a:rPr>
              <a:t>Artificial Intelligence Is Everywhere These Days, But It Goes Beyond ChatGPT and other Gen AI tools… </a:t>
            </a:r>
          </a:p>
        </p:txBody>
      </p:sp>
    </p:spTree>
    <p:extLst>
      <p:ext uri="{BB962C8B-B14F-4D97-AF65-F5344CB8AC3E}">
        <p14:creationId xmlns:p14="http://schemas.microsoft.com/office/powerpoint/2010/main" val="223805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152F0-AFCD-F39C-D421-F6851AD96B4B}"/>
              </a:ext>
            </a:extLst>
          </p:cNvPr>
          <p:cNvGrpSpPr/>
          <p:nvPr/>
        </p:nvGrpSpPr>
        <p:grpSpPr>
          <a:xfrm>
            <a:off x="0" y="0"/>
            <a:ext cx="12192000" cy="6861742"/>
            <a:chOff x="0" y="0"/>
            <a:chExt cx="12192000" cy="68617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AE67CC-3161-6BDB-EA04-C30785C329D3}"/>
                </a:ext>
              </a:extLst>
            </p:cNvPr>
            <p:cNvGrpSpPr/>
            <p:nvPr/>
          </p:nvGrpSpPr>
          <p:grpSpPr>
            <a:xfrm>
              <a:off x="0" y="0"/>
              <a:ext cx="12192000" cy="6861742"/>
              <a:chOff x="0" y="0"/>
              <a:chExt cx="12192000" cy="6861742"/>
            </a:xfrm>
          </p:grpSpPr>
          <p:pic>
            <p:nvPicPr>
              <p:cNvPr id="4" name="Picture 3" descr="A blue and white cover with text&#10;&#10;Description automatically generated">
                <a:extLst>
                  <a:ext uri="{FF2B5EF4-FFF2-40B4-BE49-F238E27FC236}">
                    <a16:creationId xmlns:a16="http://schemas.microsoft.com/office/drawing/2014/main" id="{15A1E2E0-7456-2C36-A0BC-0A7D960F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5467" y="0"/>
                <a:ext cx="9516533" cy="686174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B424A5-755E-E3D7-11DA-D11AD88949C9}"/>
                  </a:ext>
                </a:extLst>
              </p:cNvPr>
              <p:cNvSpPr/>
              <p:nvPr/>
            </p:nvSpPr>
            <p:spPr>
              <a:xfrm>
                <a:off x="0" y="0"/>
                <a:ext cx="2844800" cy="6858000"/>
              </a:xfrm>
              <a:prstGeom prst="rect">
                <a:avLst/>
              </a:prstGeom>
              <a:solidFill>
                <a:srgbClr val="D8E9EF"/>
              </a:solidFill>
              <a:ln>
                <a:solidFill>
                  <a:srgbClr val="D8E9E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20499B-A125-1EDE-3AD0-DC855A68444E}"/>
                  </a:ext>
                </a:extLst>
              </p:cNvPr>
              <p:cNvSpPr/>
              <p:nvPr/>
            </p:nvSpPr>
            <p:spPr>
              <a:xfrm>
                <a:off x="11401778" y="4515556"/>
                <a:ext cx="609600" cy="2342444"/>
              </a:xfrm>
              <a:prstGeom prst="rect">
                <a:avLst/>
              </a:prstGeom>
              <a:solidFill>
                <a:srgbClr val="F7B747"/>
              </a:solidFill>
              <a:ln>
                <a:solidFill>
                  <a:srgbClr val="F7B7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2F2E74-4643-E88C-1A70-7822F676D2B2}"/>
                </a:ext>
              </a:extLst>
            </p:cNvPr>
            <p:cNvSpPr/>
            <p:nvPr/>
          </p:nvSpPr>
          <p:spPr>
            <a:xfrm>
              <a:off x="3014133" y="3429000"/>
              <a:ext cx="8308623" cy="3429000"/>
            </a:xfrm>
            <a:prstGeom prst="rect">
              <a:avLst/>
            </a:prstGeom>
            <a:solidFill>
              <a:srgbClr val="D8E9EF"/>
            </a:solidFill>
            <a:ln>
              <a:solidFill>
                <a:srgbClr val="D8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6429F0E-D3AB-B10E-0FA7-8090AE10D75D}"/>
              </a:ext>
            </a:extLst>
          </p:cNvPr>
          <p:cNvSpPr txBox="1"/>
          <p:nvPr/>
        </p:nvSpPr>
        <p:spPr>
          <a:xfrm>
            <a:off x="519289" y="530578"/>
            <a:ext cx="7577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O" sz="2800" b="1" dirty="0">
                <a:latin typeface="+mj-lt"/>
              </a:rPr>
              <a:t>Widespread Use of AI Has Resulted in Demonstrated Harms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5975D-5063-672A-DAFE-5A4C592485EF}"/>
              </a:ext>
            </a:extLst>
          </p:cNvPr>
          <p:cNvSpPr/>
          <p:nvPr/>
        </p:nvSpPr>
        <p:spPr>
          <a:xfrm>
            <a:off x="6920088" y="184198"/>
            <a:ext cx="4402667" cy="2320463"/>
          </a:xfrm>
          <a:prstGeom prst="rect">
            <a:avLst/>
          </a:prstGeom>
          <a:solidFill>
            <a:srgbClr val="D8E9EF"/>
          </a:solidFill>
          <a:ln>
            <a:solidFill>
              <a:srgbClr val="D8E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2C98-F32F-CF18-A93D-7011130473B1}"/>
              </a:ext>
            </a:extLst>
          </p:cNvPr>
          <p:cNvSpPr txBox="1"/>
          <p:nvPr/>
        </p:nvSpPr>
        <p:spPr>
          <a:xfrm>
            <a:off x="609601" y="1842404"/>
            <a:ext cx="940904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AI systems have </a:t>
            </a:r>
            <a:r>
              <a:rPr lang="en-US" sz="2000" dirty="0">
                <a:latin typeface="+mj-lt"/>
              </a:rPr>
              <a:t>led to </a:t>
            </a:r>
            <a:r>
              <a:rPr lang="en-US" sz="2000" dirty="0">
                <a:effectLst/>
                <a:latin typeface="+mj-lt"/>
              </a:rPr>
              <a:t>a range of demonstrated harms including inaccuracies or biases that disproportionately affect women, people of color, or people with disabilities.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Examples of AI harms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B</a:t>
            </a:r>
            <a:r>
              <a:rPr lang="en-US" sz="2000" dirty="0">
                <a:effectLst/>
                <a:latin typeface="+mj-lt"/>
              </a:rPr>
              <a:t>iased policing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</a:t>
            </a:r>
            <a:r>
              <a:rPr lang="en-US" sz="2000" dirty="0">
                <a:effectLst/>
                <a:latin typeface="+mj-lt"/>
              </a:rPr>
              <a:t>mployment discrimination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</a:t>
            </a:r>
            <a:r>
              <a:rPr lang="en-US" sz="2000" dirty="0">
                <a:effectLst/>
                <a:latin typeface="+mj-lt"/>
              </a:rPr>
              <a:t>orker surveillance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U</a:t>
            </a:r>
            <a:r>
              <a:rPr lang="en-US" sz="2000" dirty="0">
                <a:effectLst/>
                <a:latin typeface="+mj-lt"/>
              </a:rPr>
              <a:t>nfair lending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</a:t>
            </a:r>
            <a:r>
              <a:rPr lang="en-US" sz="2000" dirty="0">
                <a:effectLst/>
                <a:latin typeface="+mj-lt"/>
              </a:rPr>
              <a:t>ousing discrimination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</a:t>
            </a:r>
            <a:r>
              <a:rPr lang="en-US" sz="2000" dirty="0">
                <a:effectLst/>
                <a:latin typeface="+mj-lt"/>
              </a:rPr>
              <a:t>onopolistic self-preferencing &amp; collusion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Price 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B</a:t>
            </a:r>
            <a:r>
              <a:rPr lang="en-US" sz="2000" dirty="0">
                <a:effectLst/>
                <a:latin typeface="+mj-lt"/>
              </a:rPr>
              <a:t>iases and other harms often stem from decisions around the training data or </a:t>
            </a:r>
            <a:r>
              <a:rPr lang="en-US" sz="2000" b="1" dirty="0">
                <a:effectLst/>
                <a:latin typeface="+mj-lt"/>
              </a:rPr>
              <a:t>the design of the algorithmic model itself</a:t>
            </a:r>
            <a:r>
              <a:rPr lang="en-US" sz="2000" dirty="0">
                <a:effectLst/>
                <a:latin typeface="+mj-lt"/>
              </a:rPr>
              <a:t>, as embedded in its source code.</a:t>
            </a:r>
          </a:p>
          <a:p>
            <a:endParaRPr lang="en-US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effectLst/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4055C9-3DD3-B5E1-F69E-A09A4A8FBAB6}"/>
              </a:ext>
            </a:extLst>
          </p:cNvPr>
          <p:cNvSpPr/>
          <p:nvPr/>
        </p:nvSpPr>
        <p:spPr>
          <a:xfrm>
            <a:off x="11337236" y="114851"/>
            <a:ext cx="801756" cy="3115733"/>
          </a:xfrm>
          <a:prstGeom prst="rect">
            <a:avLst/>
          </a:prstGeom>
          <a:solidFill>
            <a:srgbClr val="F7B747"/>
          </a:solidFill>
          <a:ln>
            <a:solidFill>
              <a:srgbClr val="F7B7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93100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152F0-AFCD-F39C-D421-F6851AD96B4B}"/>
              </a:ext>
            </a:extLst>
          </p:cNvPr>
          <p:cNvGrpSpPr/>
          <p:nvPr/>
        </p:nvGrpSpPr>
        <p:grpSpPr>
          <a:xfrm>
            <a:off x="0" y="0"/>
            <a:ext cx="12192000" cy="6861742"/>
            <a:chOff x="0" y="0"/>
            <a:chExt cx="12192000" cy="68617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AE67CC-3161-6BDB-EA04-C30785C329D3}"/>
                </a:ext>
              </a:extLst>
            </p:cNvPr>
            <p:cNvGrpSpPr/>
            <p:nvPr/>
          </p:nvGrpSpPr>
          <p:grpSpPr>
            <a:xfrm>
              <a:off x="0" y="0"/>
              <a:ext cx="12192000" cy="6861742"/>
              <a:chOff x="0" y="0"/>
              <a:chExt cx="12192000" cy="6861742"/>
            </a:xfrm>
          </p:grpSpPr>
          <p:pic>
            <p:nvPicPr>
              <p:cNvPr id="4" name="Picture 3" descr="A blue and white cover with text&#10;&#10;Description automatically generated">
                <a:extLst>
                  <a:ext uri="{FF2B5EF4-FFF2-40B4-BE49-F238E27FC236}">
                    <a16:creationId xmlns:a16="http://schemas.microsoft.com/office/drawing/2014/main" id="{15A1E2E0-7456-2C36-A0BC-0A7D960F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5467" y="0"/>
                <a:ext cx="9516533" cy="686174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B424A5-755E-E3D7-11DA-D11AD88949C9}"/>
                  </a:ext>
                </a:extLst>
              </p:cNvPr>
              <p:cNvSpPr/>
              <p:nvPr/>
            </p:nvSpPr>
            <p:spPr>
              <a:xfrm>
                <a:off x="0" y="0"/>
                <a:ext cx="2844800" cy="6858000"/>
              </a:xfrm>
              <a:prstGeom prst="rect">
                <a:avLst/>
              </a:prstGeom>
              <a:solidFill>
                <a:srgbClr val="D8E9EF"/>
              </a:solidFill>
              <a:ln>
                <a:solidFill>
                  <a:srgbClr val="D8E9E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20499B-A125-1EDE-3AD0-DC855A68444E}"/>
                  </a:ext>
                </a:extLst>
              </p:cNvPr>
              <p:cNvSpPr/>
              <p:nvPr/>
            </p:nvSpPr>
            <p:spPr>
              <a:xfrm>
                <a:off x="11401778" y="4515556"/>
                <a:ext cx="609600" cy="2342444"/>
              </a:xfrm>
              <a:prstGeom prst="rect">
                <a:avLst/>
              </a:prstGeom>
              <a:solidFill>
                <a:srgbClr val="F7B747"/>
              </a:solidFill>
              <a:ln>
                <a:solidFill>
                  <a:srgbClr val="F7B7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2F2E74-4643-E88C-1A70-7822F676D2B2}"/>
                </a:ext>
              </a:extLst>
            </p:cNvPr>
            <p:cNvSpPr/>
            <p:nvPr/>
          </p:nvSpPr>
          <p:spPr>
            <a:xfrm>
              <a:off x="3014133" y="3429000"/>
              <a:ext cx="8308623" cy="3429000"/>
            </a:xfrm>
            <a:prstGeom prst="rect">
              <a:avLst/>
            </a:prstGeom>
            <a:solidFill>
              <a:srgbClr val="D8E9EF"/>
            </a:solidFill>
            <a:ln>
              <a:solidFill>
                <a:srgbClr val="D8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  <p:pic>
        <p:nvPicPr>
          <p:cNvPr id="3074" name="Picture 2" descr="The need for algorithmic literacy, transparency and oversight grows | Pew  Research Center">
            <a:extLst>
              <a:ext uri="{FF2B5EF4-FFF2-40B4-BE49-F238E27FC236}">
                <a16:creationId xmlns:a16="http://schemas.microsoft.com/office/drawing/2014/main" id="{B154C06E-198C-B7BA-5752-5EBD6571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22" y="3048001"/>
            <a:ext cx="6829778" cy="38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E7586C-0C55-4711-1B92-9BAED48A4623}"/>
              </a:ext>
            </a:extLst>
          </p:cNvPr>
          <p:cNvSpPr/>
          <p:nvPr/>
        </p:nvSpPr>
        <p:spPr>
          <a:xfrm>
            <a:off x="7089422" y="251791"/>
            <a:ext cx="4233334" cy="2107096"/>
          </a:xfrm>
          <a:prstGeom prst="rect">
            <a:avLst/>
          </a:prstGeom>
          <a:solidFill>
            <a:srgbClr val="D8E9EF"/>
          </a:solidFill>
          <a:ln>
            <a:solidFill>
              <a:srgbClr val="D8E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2C98-F32F-CF18-A93D-7011130473B1}"/>
              </a:ext>
            </a:extLst>
          </p:cNvPr>
          <p:cNvSpPr txBox="1"/>
          <p:nvPr/>
        </p:nvSpPr>
        <p:spPr>
          <a:xfrm>
            <a:off x="609601" y="1842404"/>
            <a:ext cx="906497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After documenting and studying these </a:t>
            </a:r>
            <a:r>
              <a:rPr lang="en-US" sz="2000" dirty="0">
                <a:effectLst/>
                <a:latin typeface="+mj-lt"/>
              </a:rPr>
              <a:t>harms, researchers and policy experts started calling for </a:t>
            </a:r>
            <a:r>
              <a:rPr lang="en-US" sz="2000" b="1" dirty="0">
                <a:effectLst/>
                <a:latin typeface="+mj-lt"/>
              </a:rPr>
              <a:t>algorithmic transparency and accountability. </a:t>
            </a:r>
          </a:p>
          <a:p>
            <a:endParaRPr lang="en-US" sz="20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Some tools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</a:t>
            </a:r>
            <a:r>
              <a:rPr lang="en-US" sz="2000" dirty="0">
                <a:effectLst/>
                <a:latin typeface="+mj-lt"/>
              </a:rPr>
              <a:t>trong documentation </a:t>
            </a:r>
            <a:r>
              <a:rPr lang="en-US" sz="2000" dirty="0">
                <a:latin typeface="+mj-lt"/>
              </a:rPr>
              <a:t>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Mandatory and verifiable impact </a:t>
            </a:r>
          </a:p>
          <a:p>
            <a:pPr lvl="1"/>
            <a:r>
              <a:rPr lang="en-US" sz="2000" dirty="0">
                <a:latin typeface="+mj-lt"/>
              </a:rPr>
              <a:t>     </a:t>
            </a:r>
            <a:r>
              <a:rPr lang="en-US" sz="2000" dirty="0">
                <a:effectLst/>
                <a:latin typeface="+mj-lt"/>
              </a:rPr>
              <a:t>assessments</a:t>
            </a:r>
            <a:endParaRPr lang="en-US" sz="20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</a:t>
            </a:r>
            <a:r>
              <a:rPr lang="en-US" sz="2000" dirty="0">
                <a:effectLst/>
                <a:latin typeface="+mj-lt"/>
              </a:rPr>
              <a:t>re-deployment testing</a:t>
            </a:r>
            <a:endParaRPr lang="en-US" sz="20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</a:t>
            </a:r>
            <a:r>
              <a:rPr lang="en-US" sz="2000" dirty="0">
                <a:effectLst/>
                <a:latin typeface="+mj-lt"/>
              </a:rPr>
              <a:t>hird-party audits</a:t>
            </a:r>
          </a:p>
          <a:p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</a:rPr>
              <a:t>Implementing these policies requires </a:t>
            </a:r>
          </a:p>
          <a:p>
            <a:r>
              <a:rPr lang="en-US" sz="2000" dirty="0">
                <a:latin typeface="+mj-lt"/>
              </a:rPr>
              <a:t>     </a:t>
            </a:r>
            <a:r>
              <a:rPr lang="en-US" sz="2000" dirty="0">
                <a:effectLst/>
                <a:latin typeface="+mj-lt"/>
              </a:rPr>
              <a:t>governments’, researchers’, and auditors’</a:t>
            </a:r>
            <a:r>
              <a:rPr lang="en-US" sz="2000" b="1" dirty="0">
                <a:effectLst/>
                <a:latin typeface="+mj-lt"/>
              </a:rPr>
              <a:t> </a:t>
            </a:r>
          </a:p>
          <a:p>
            <a:r>
              <a:rPr lang="en-US" sz="2000" b="1" dirty="0">
                <a:latin typeface="+mj-lt"/>
              </a:rPr>
              <a:t>     </a:t>
            </a:r>
            <a:r>
              <a:rPr lang="en-US" sz="2000" b="1" dirty="0">
                <a:effectLst/>
                <a:latin typeface="+mj-lt"/>
              </a:rPr>
              <a:t>access to </a:t>
            </a:r>
            <a:r>
              <a:rPr lang="en-US" sz="2000" b="1" dirty="0">
                <a:latin typeface="+mj-lt"/>
              </a:rPr>
              <a:t>key algorithmic </a:t>
            </a:r>
          </a:p>
          <a:p>
            <a:r>
              <a:rPr lang="en-US" sz="2000" b="1" dirty="0">
                <a:latin typeface="+mj-lt"/>
              </a:rPr>
              <a:t>     information, sometimes that </a:t>
            </a:r>
          </a:p>
          <a:p>
            <a:r>
              <a:rPr lang="en-US" sz="2000" b="1" dirty="0">
                <a:effectLst/>
                <a:latin typeface="+mj-lt"/>
              </a:rPr>
              <a:t>     includes source code</a:t>
            </a:r>
            <a:r>
              <a:rPr lang="en-US" sz="2000" dirty="0">
                <a:effectLst/>
                <a:latin typeface="+mj-lt"/>
              </a:rPr>
              <a:t>.</a:t>
            </a:r>
          </a:p>
          <a:p>
            <a:endParaRPr lang="en-US" sz="20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effectLst/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531A39-F6F7-7D0B-08E0-3EA953688A99}"/>
              </a:ext>
            </a:extLst>
          </p:cNvPr>
          <p:cNvSpPr/>
          <p:nvPr/>
        </p:nvSpPr>
        <p:spPr>
          <a:xfrm>
            <a:off x="11323984" y="114852"/>
            <a:ext cx="801756" cy="2787374"/>
          </a:xfrm>
          <a:prstGeom prst="rect">
            <a:avLst/>
          </a:prstGeom>
          <a:solidFill>
            <a:srgbClr val="F7B747"/>
          </a:solidFill>
          <a:ln>
            <a:solidFill>
              <a:srgbClr val="F7B7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29F0E-D3AB-B10E-0FA7-8090AE10D75D}"/>
              </a:ext>
            </a:extLst>
          </p:cNvPr>
          <p:cNvSpPr txBox="1"/>
          <p:nvPr/>
        </p:nvSpPr>
        <p:spPr>
          <a:xfrm>
            <a:off x="519289" y="530578"/>
            <a:ext cx="7736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O" sz="2800" b="1" dirty="0">
                <a:latin typeface="+mj-lt"/>
              </a:rPr>
              <a:t>AI Harms Have Led to a Call for Algorithmic Transparency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38030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152F0-AFCD-F39C-D421-F6851AD96B4B}"/>
              </a:ext>
            </a:extLst>
          </p:cNvPr>
          <p:cNvGrpSpPr/>
          <p:nvPr/>
        </p:nvGrpSpPr>
        <p:grpSpPr>
          <a:xfrm>
            <a:off x="0" y="0"/>
            <a:ext cx="12192000" cy="6861742"/>
            <a:chOff x="0" y="0"/>
            <a:chExt cx="12192000" cy="68617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AE67CC-3161-6BDB-EA04-C30785C329D3}"/>
                </a:ext>
              </a:extLst>
            </p:cNvPr>
            <p:cNvGrpSpPr/>
            <p:nvPr/>
          </p:nvGrpSpPr>
          <p:grpSpPr>
            <a:xfrm>
              <a:off x="0" y="0"/>
              <a:ext cx="12192000" cy="6861742"/>
              <a:chOff x="0" y="0"/>
              <a:chExt cx="12192000" cy="6861742"/>
            </a:xfrm>
          </p:grpSpPr>
          <p:pic>
            <p:nvPicPr>
              <p:cNvPr id="4" name="Picture 3" descr="A blue and white cover with text&#10;&#10;Description automatically generated">
                <a:extLst>
                  <a:ext uri="{FF2B5EF4-FFF2-40B4-BE49-F238E27FC236}">
                    <a16:creationId xmlns:a16="http://schemas.microsoft.com/office/drawing/2014/main" id="{15A1E2E0-7456-2C36-A0BC-0A7D960F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5467" y="0"/>
                <a:ext cx="9516533" cy="686174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B424A5-755E-E3D7-11DA-D11AD88949C9}"/>
                  </a:ext>
                </a:extLst>
              </p:cNvPr>
              <p:cNvSpPr/>
              <p:nvPr/>
            </p:nvSpPr>
            <p:spPr>
              <a:xfrm>
                <a:off x="0" y="0"/>
                <a:ext cx="2844800" cy="6858000"/>
              </a:xfrm>
              <a:prstGeom prst="rect">
                <a:avLst/>
              </a:prstGeom>
              <a:solidFill>
                <a:srgbClr val="D8E9EF"/>
              </a:solidFill>
              <a:ln>
                <a:solidFill>
                  <a:srgbClr val="D8E9E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20499B-A125-1EDE-3AD0-DC855A68444E}"/>
                  </a:ext>
                </a:extLst>
              </p:cNvPr>
              <p:cNvSpPr/>
              <p:nvPr/>
            </p:nvSpPr>
            <p:spPr>
              <a:xfrm>
                <a:off x="11401778" y="4515556"/>
                <a:ext cx="609600" cy="2342444"/>
              </a:xfrm>
              <a:prstGeom prst="rect">
                <a:avLst/>
              </a:prstGeom>
              <a:solidFill>
                <a:srgbClr val="F7B747"/>
              </a:solidFill>
              <a:ln>
                <a:solidFill>
                  <a:srgbClr val="F7B7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2F2E74-4643-E88C-1A70-7822F676D2B2}"/>
                </a:ext>
              </a:extLst>
            </p:cNvPr>
            <p:cNvSpPr/>
            <p:nvPr/>
          </p:nvSpPr>
          <p:spPr>
            <a:xfrm>
              <a:off x="3014133" y="3429000"/>
              <a:ext cx="8308623" cy="3429000"/>
            </a:xfrm>
            <a:prstGeom prst="rect">
              <a:avLst/>
            </a:prstGeom>
            <a:solidFill>
              <a:srgbClr val="D8E9EF"/>
            </a:solidFill>
            <a:ln>
              <a:solidFill>
                <a:srgbClr val="D8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ABDFF5C-87D8-413D-7B9B-A39916A4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026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D6E9FE-0E61-FD43-3865-4B9D2E195A06}"/>
              </a:ext>
            </a:extLst>
          </p:cNvPr>
          <p:cNvSpPr/>
          <p:nvPr/>
        </p:nvSpPr>
        <p:spPr>
          <a:xfrm>
            <a:off x="7420480" y="-1"/>
            <a:ext cx="3902275" cy="2166041"/>
          </a:xfrm>
          <a:prstGeom prst="rect">
            <a:avLst/>
          </a:prstGeom>
          <a:solidFill>
            <a:srgbClr val="D8E9EF"/>
          </a:solidFill>
          <a:ln>
            <a:solidFill>
              <a:srgbClr val="D8E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5EBDB7-9BDE-9DA6-DDD5-C74429F365FA}"/>
              </a:ext>
            </a:extLst>
          </p:cNvPr>
          <p:cNvSpPr/>
          <p:nvPr/>
        </p:nvSpPr>
        <p:spPr>
          <a:xfrm>
            <a:off x="11323984" y="114851"/>
            <a:ext cx="801756" cy="3115733"/>
          </a:xfrm>
          <a:prstGeom prst="rect">
            <a:avLst/>
          </a:prstGeom>
          <a:solidFill>
            <a:srgbClr val="F7B747"/>
          </a:solidFill>
          <a:ln>
            <a:solidFill>
              <a:srgbClr val="F7B7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2C98-F32F-CF18-A93D-7011130473B1}"/>
              </a:ext>
            </a:extLst>
          </p:cNvPr>
          <p:cNvSpPr txBox="1"/>
          <p:nvPr/>
        </p:nvSpPr>
        <p:spPr>
          <a:xfrm>
            <a:off x="5426828" y="1798722"/>
            <a:ext cx="58959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Blueprint for an AI Bill of Rights recommends: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Pre-deployment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Risk identification and mitigation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Ongoing monitoring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Independent evaluations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Algorithmic impact assessments</a:t>
            </a:r>
          </a:p>
          <a:p>
            <a:endParaRPr lang="en-US" sz="200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</a:t>
            </a:r>
            <a:r>
              <a:rPr lang="en-US" sz="2000" dirty="0">
                <a:effectLst/>
                <a:latin typeface="+mj-lt"/>
              </a:rPr>
              <a:t>American Data Privacy and Protection Act’s (ADPPA) title on “civil rights and algorithms” would require </a:t>
            </a:r>
            <a:r>
              <a:rPr lang="en-US" sz="2000" b="1" dirty="0">
                <a:effectLst/>
                <a:latin typeface="+mj-lt"/>
              </a:rPr>
              <a:t>impact assessments and algorithm design evaluations to be submitted to the FTC</a:t>
            </a:r>
            <a:r>
              <a:rPr lang="en-US" sz="2000" dirty="0">
                <a:effectLst/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 Europe,</a:t>
            </a:r>
            <a:r>
              <a:rPr lang="en-US" sz="2000" b="1" dirty="0">
                <a:latin typeface="+mj-lt"/>
              </a:rPr>
              <a:t> the AI Act</a:t>
            </a:r>
            <a:r>
              <a:rPr lang="en-US" sz="2000" dirty="0">
                <a:latin typeface="+mj-lt"/>
              </a:rPr>
              <a:t> would impose requirements on AI developers and grant enforcement authority to national agencies.</a:t>
            </a:r>
            <a:endParaRPr lang="en-US" sz="2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77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152F0-AFCD-F39C-D421-F6851AD96B4B}"/>
              </a:ext>
            </a:extLst>
          </p:cNvPr>
          <p:cNvGrpSpPr/>
          <p:nvPr/>
        </p:nvGrpSpPr>
        <p:grpSpPr>
          <a:xfrm>
            <a:off x="0" y="0"/>
            <a:ext cx="12192000" cy="6861742"/>
            <a:chOff x="0" y="0"/>
            <a:chExt cx="12192000" cy="68617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AE67CC-3161-6BDB-EA04-C30785C329D3}"/>
                </a:ext>
              </a:extLst>
            </p:cNvPr>
            <p:cNvGrpSpPr/>
            <p:nvPr/>
          </p:nvGrpSpPr>
          <p:grpSpPr>
            <a:xfrm>
              <a:off x="0" y="0"/>
              <a:ext cx="12192000" cy="6861742"/>
              <a:chOff x="0" y="0"/>
              <a:chExt cx="12192000" cy="6861742"/>
            </a:xfrm>
          </p:grpSpPr>
          <p:pic>
            <p:nvPicPr>
              <p:cNvPr id="4" name="Picture 3" descr="A blue and white cover with text&#10;&#10;Description automatically generated">
                <a:extLst>
                  <a:ext uri="{FF2B5EF4-FFF2-40B4-BE49-F238E27FC236}">
                    <a16:creationId xmlns:a16="http://schemas.microsoft.com/office/drawing/2014/main" id="{15A1E2E0-7456-2C36-A0BC-0A7D960F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5467" y="0"/>
                <a:ext cx="9516533" cy="686174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B424A5-755E-E3D7-11DA-D11AD88949C9}"/>
                  </a:ext>
                </a:extLst>
              </p:cNvPr>
              <p:cNvSpPr/>
              <p:nvPr/>
            </p:nvSpPr>
            <p:spPr>
              <a:xfrm>
                <a:off x="0" y="0"/>
                <a:ext cx="2844800" cy="6858000"/>
              </a:xfrm>
              <a:prstGeom prst="rect">
                <a:avLst/>
              </a:prstGeom>
              <a:solidFill>
                <a:srgbClr val="D8E9EF"/>
              </a:solidFill>
              <a:ln>
                <a:solidFill>
                  <a:srgbClr val="D8E9E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20499B-A125-1EDE-3AD0-DC855A68444E}"/>
                  </a:ext>
                </a:extLst>
              </p:cNvPr>
              <p:cNvSpPr/>
              <p:nvPr/>
            </p:nvSpPr>
            <p:spPr>
              <a:xfrm>
                <a:off x="11401778" y="4515556"/>
                <a:ext cx="609600" cy="2342444"/>
              </a:xfrm>
              <a:prstGeom prst="rect">
                <a:avLst/>
              </a:prstGeom>
              <a:solidFill>
                <a:srgbClr val="F7B747"/>
              </a:solidFill>
              <a:ln>
                <a:solidFill>
                  <a:srgbClr val="F7B7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2F2E74-4643-E88C-1A70-7822F676D2B2}"/>
                </a:ext>
              </a:extLst>
            </p:cNvPr>
            <p:cNvSpPr/>
            <p:nvPr/>
          </p:nvSpPr>
          <p:spPr>
            <a:xfrm>
              <a:off x="3014133" y="3429000"/>
              <a:ext cx="8308623" cy="3429000"/>
            </a:xfrm>
            <a:prstGeom prst="rect">
              <a:avLst/>
            </a:prstGeom>
            <a:solidFill>
              <a:srgbClr val="D8E9EF"/>
            </a:solidFill>
            <a:ln>
              <a:solidFill>
                <a:srgbClr val="D8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E72C98-F32F-CF18-A93D-7011130473B1}"/>
              </a:ext>
            </a:extLst>
          </p:cNvPr>
          <p:cNvSpPr txBox="1"/>
          <p:nvPr/>
        </p:nvSpPr>
        <p:spPr>
          <a:xfrm>
            <a:off x="519288" y="2179043"/>
            <a:ext cx="10605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“USMCA Article 19.16: Source Code </a:t>
            </a:r>
          </a:p>
          <a:p>
            <a:r>
              <a:rPr lang="en-US" b="1" dirty="0">
                <a:latin typeface="+mj-lt"/>
              </a:rPr>
              <a:t> </a:t>
            </a:r>
          </a:p>
          <a:p>
            <a:r>
              <a:rPr lang="en-US" dirty="0">
                <a:latin typeface="+mj-lt"/>
              </a:rPr>
              <a:t>1. No Party shall require the transfer of, or </a:t>
            </a:r>
            <a:r>
              <a:rPr lang="en-US" b="1" dirty="0">
                <a:latin typeface="+mj-lt"/>
              </a:rPr>
              <a:t>access to</a:t>
            </a:r>
            <a:r>
              <a:rPr lang="en-US" dirty="0">
                <a:latin typeface="+mj-lt"/>
              </a:rPr>
              <a:t>, a </a:t>
            </a:r>
            <a:r>
              <a:rPr lang="en-US" b="1" dirty="0">
                <a:latin typeface="+mj-lt"/>
              </a:rPr>
              <a:t>source code of software</a:t>
            </a:r>
            <a:r>
              <a:rPr lang="en-US" dirty="0">
                <a:latin typeface="+mj-lt"/>
              </a:rPr>
              <a:t> owned by a person of another Party, </a:t>
            </a:r>
            <a:r>
              <a:rPr lang="en-US" b="1" dirty="0">
                <a:latin typeface="+mj-lt"/>
              </a:rPr>
              <a:t>or to an algorithm expressed in that source code</a:t>
            </a:r>
            <a:r>
              <a:rPr lang="en-US" dirty="0">
                <a:latin typeface="+mj-lt"/>
              </a:rPr>
              <a:t>, as a condition for the import, distribution, sale or use of that software, or of products containing that software, in its territory. </a:t>
            </a:r>
          </a:p>
          <a:p>
            <a:r>
              <a:rPr lang="en-US" dirty="0">
                <a:latin typeface="+mj-lt"/>
              </a:rPr>
              <a:t> </a:t>
            </a:r>
          </a:p>
          <a:p>
            <a:r>
              <a:rPr lang="en-US" dirty="0">
                <a:latin typeface="+mj-lt"/>
              </a:rPr>
              <a:t>2. This Article does not preclude a regulatory body or judicial authority of a Party from requiring a person of another Party to preserve and make available the source code of software, or an algorithm expressed in that source code, to the regulatory body for a </a:t>
            </a:r>
            <a:r>
              <a:rPr lang="en-US" u="sng" dirty="0">
                <a:latin typeface="+mj-lt"/>
              </a:rPr>
              <a:t>specific investigation, inspection, examination, enforcement action, or judicial proceeding</a:t>
            </a:r>
            <a:r>
              <a:rPr lang="en-US" dirty="0">
                <a:latin typeface="+mj-lt"/>
              </a:rPr>
              <a:t>, subject to safeguards against unauthorized disclosure.”</a:t>
            </a:r>
            <a:endParaRPr lang="en-US" b="1" dirty="0"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81DB0-A98A-74AE-9B24-76E9C8CAAF32}"/>
              </a:ext>
            </a:extLst>
          </p:cNvPr>
          <p:cNvSpPr txBox="1"/>
          <p:nvPr/>
        </p:nvSpPr>
        <p:spPr>
          <a:xfrm>
            <a:off x="519288" y="5349518"/>
            <a:ext cx="10264421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The USMCA prohibition covers “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an algorithm expressed in that source code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.”  USMCA Art. 19.1 defines algorithm as: “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a defined sequence of steps, taken to solve a problem or obtain a result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.” </a:t>
            </a:r>
            <a:r>
              <a:rPr lang="en-US" dirty="0">
                <a:solidFill>
                  <a:schemeClr val="bg1"/>
                </a:solidFill>
                <a:latin typeface="+mj-lt"/>
                <a:sym typeface="Wingdings" pitchFamily="2" charset="2"/>
              </a:rPr>
              <a:t> T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his prohibition encompasses not only source code, but the design for solving a problem or obtaining a result. The ban on government access could cover descriptions of algorithms, not just source code.</a:t>
            </a:r>
            <a:endParaRPr lang="en-CO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52DD93-D5FB-2873-B268-8D0C82DB8779}"/>
              </a:ext>
            </a:extLst>
          </p:cNvPr>
          <p:cNvSpPr/>
          <p:nvPr/>
        </p:nvSpPr>
        <p:spPr>
          <a:xfrm>
            <a:off x="7169426" y="209273"/>
            <a:ext cx="4153329" cy="1969770"/>
          </a:xfrm>
          <a:prstGeom prst="rect">
            <a:avLst/>
          </a:prstGeom>
          <a:solidFill>
            <a:srgbClr val="D8E9EF"/>
          </a:solidFill>
          <a:ln>
            <a:solidFill>
              <a:srgbClr val="D8E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29F0E-D3AB-B10E-0FA7-8090AE10D75D}"/>
              </a:ext>
            </a:extLst>
          </p:cNvPr>
          <p:cNvSpPr txBox="1"/>
          <p:nvPr/>
        </p:nvSpPr>
        <p:spPr>
          <a:xfrm>
            <a:off x="519288" y="530578"/>
            <a:ext cx="899724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O" sz="2800" b="1" dirty="0">
                <a:latin typeface="+mj-lt"/>
              </a:rPr>
              <a:t>So, How is this Related to “Digital Trade”?</a:t>
            </a:r>
          </a:p>
          <a:p>
            <a:endParaRPr lang="en-CO" sz="1000" b="1" dirty="0">
              <a:latin typeface="+mj-lt"/>
            </a:endParaRPr>
          </a:p>
          <a:p>
            <a:r>
              <a:rPr lang="en-CO" sz="2800" b="1" dirty="0">
                <a:latin typeface="+mj-lt"/>
              </a:rPr>
              <a:t>Answer: Corporations Want to Include Source Code and Algorithmic Secrecy Guarantees in Trade Deals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31BFC-687B-93A6-0F66-0F387F6263B2}"/>
              </a:ext>
            </a:extLst>
          </p:cNvPr>
          <p:cNvSpPr/>
          <p:nvPr/>
        </p:nvSpPr>
        <p:spPr>
          <a:xfrm>
            <a:off x="11323984" y="114851"/>
            <a:ext cx="801756" cy="3115733"/>
          </a:xfrm>
          <a:prstGeom prst="rect">
            <a:avLst/>
          </a:prstGeom>
          <a:solidFill>
            <a:srgbClr val="F7B747"/>
          </a:solidFill>
          <a:ln>
            <a:solidFill>
              <a:srgbClr val="F7B7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57908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152F0-AFCD-F39C-D421-F6851AD96B4B}"/>
              </a:ext>
            </a:extLst>
          </p:cNvPr>
          <p:cNvGrpSpPr/>
          <p:nvPr/>
        </p:nvGrpSpPr>
        <p:grpSpPr>
          <a:xfrm>
            <a:off x="0" y="0"/>
            <a:ext cx="12192000" cy="6861742"/>
            <a:chOff x="0" y="0"/>
            <a:chExt cx="12192000" cy="68617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AE67CC-3161-6BDB-EA04-C30785C329D3}"/>
                </a:ext>
              </a:extLst>
            </p:cNvPr>
            <p:cNvGrpSpPr/>
            <p:nvPr/>
          </p:nvGrpSpPr>
          <p:grpSpPr>
            <a:xfrm>
              <a:off x="0" y="0"/>
              <a:ext cx="12192000" cy="6861742"/>
              <a:chOff x="0" y="0"/>
              <a:chExt cx="12192000" cy="6861742"/>
            </a:xfrm>
          </p:grpSpPr>
          <p:pic>
            <p:nvPicPr>
              <p:cNvPr id="4" name="Picture 3" descr="A blue and white cover with text&#10;&#10;Description automatically generated">
                <a:extLst>
                  <a:ext uri="{FF2B5EF4-FFF2-40B4-BE49-F238E27FC236}">
                    <a16:creationId xmlns:a16="http://schemas.microsoft.com/office/drawing/2014/main" id="{15A1E2E0-7456-2C36-A0BC-0A7D960F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5467" y="0"/>
                <a:ext cx="9516533" cy="686174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B424A5-755E-E3D7-11DA-D11AD88949C9}"/>
                  </a:ext>
                </a:extLst>
              </p:cNvPr>
              <p:cNvSpPr/>
              <p:nvPr/>
            </p:nvSpPr>
            <p:spPr>
              <a:xfrm>
                <a:off x="0" y="0"/>
                <a:ext cx="2844800" cy="6858000"/>
              </a:xfrm>
              <a:prstGeom prst="rect">
                <a:avLst/>
              </a:prstGeom>
              <a:solidFill>
                <a:srgbClr val="D8E9EF"/>
              </a:solidFill>
              <a:ln>
                <a:solidFill>
                  <a:srgbClr val="D8E9E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20499B-A125-1EDE-3AD0-DC855A68444E}"/>
                  </a:ext>
                </a:extLst>
              </p:cNvPr>
              <p:cNvSpPr/>
              <p:nvPr/>
            </p:nvSpPr>
            <p:spPr>
              <a:xfrm>
                <a:off x="11401778" y="4515556"/>
                <a:ext cx="609600" cy="2342444"/>
              </a:xfrm>
              <a:prstGeom prst="rect">
                <a:avLst/>
              </a:prstGeom>
              <a:solidFill>
                <a:srgbClr val="F7B747"/>
              </a:solidFill>
              <a:ln>
                <a:solidFill>
                  <a:srgbClr val="F7B7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2F2E74-4643-E88C-1A70-7822F676D2B2}"/>
                </a:ext>
              </a:extLst>
            </p:cNvPr>
            <p:cNvSpPr/>
            <p:nvPr/>
          </p:nvSpPr>
          <p:spPr>
            <a:xfrm>
              <a:off x="3014133" y="3429000"/>
              <a:ext cx="8308623" cy="3429000"/>
            </a:xfrm>
            <a:prstGeom prst="rect">
              <a:avLst/>
            </a:prstGeom>
            <a:solidFill>
              <a:srgbClr val="D8E9EF"/>
            </a:solidFill>
            <a:ln>
              <a:solidFill>
                <a:srgbClr val="D8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E72C98-F32F-CF18-A93D-7011130473B1}"/>
              </a:ext>
            </a:extLst>
          </p:cNvPr>
          <p:cNvSpPr txBox="1"/>
          <p:nvPr/>
        </p:nvSpPr>
        <p:spPr>
          <a:xfrm>
            <a:off x="7382933" y="2978344"/>
            <a:ext cx="42037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Helvetica" pitchFamily="2" charset="0"/>
              </a:rPr>
              <a:t>… But only 11 of 181 agreements with digital trade or e-commerce terms include secrecy guarantees for source code.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1600" dirty="0">
                <a:effectLst/>
                <a:latin typeface="Helvetica" pitchFamily="2" charset="0"/>
              </a:rPr>
              <a:t>Source: TAPED dataset, “The Governance of Big Data in Trade Agreements,” Universities of Lucerne and Bern</a:t>
            </a:r>
            <a:r>
              <a:rPr lang="en-US" sz="2000" dirty="0">
                <a:effectLst/>
                <a:latin typeface="Helvetica" pitchFamily="2" charset="0"/>
              </a:rPr>
              <a:t>.</a:t>
            </a:r>
          </a:p>
          <a:p>
            <a:endParaRPr lang="en-US" b="1" dirty="0">
              <a:effectLst/>
              <a:latin typeface="+mj-lt"/>
            </a:endParaRPr>
          </a:p>
        </p:txBody>
      </p:sp>
      <p:pic>
        <p:nvPicPr>
          <p:cNvPr id="1026" name="Picture 2" descr="Unpacking the Indo-Pacific Economic Framework Launch">
            <a:extLst>
              <a:ext uri="{FF2B5EF4-FFF2-40B4-BE49-F238E27FC236}">
                <a16:creationId xmlns:a16="http://schemas.microsoft.com/office/drawing/2014/main" id="{7A7E8C08-6AA6-ADB6-2E94-CAF90EB2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6723"/>
            <a:ext cx="6949722" cy="46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7B17A9-3D5C-CE7C-D86B-45A10CD13B71}"/>
              </a:ext>
            </a:extLst>
          </p:cNvPr>
          <p:cNvSpPr/>
          <p:nvPr/>
        </p:nvSpPr>
        <p:spPr>
          <a:xfrm>
            <a:off x="7164916" y="198783"/>
            <a:ext cx="4157839" cy="2513259"/>
          </a:xfrm>
          <a:prstGeom prst="rect">
            <a:avLst/>
          </a:prstGeom>
          <a:solidFill>
            <a:srgbClr val="D8E9EF"/>
          </a:solidFill>
          <a:ln>
            <a:solidFill>
              <a:srgbClr val="D8E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29F0E-D3AB-B10E-0FA7-8090AE10D75D}"/>
              </a:ext>
            </a:extLst>
          </p:cNvPr>
          <p:cNvSpPr txBox="1"/>
          <p:nvPr/>
        </p:nvSpPr>
        <p:spPr>
          <a:xfrm>
            <a:off x="519288" y="530578"/>
            <a:ext cx="8651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O" sz="2800" b="1" dirty="0">
                <a:latin typeface="+mj-lt"/>
              </a:rPr>
              <a:t>Industry’s Objective Is to Include These Terms in the Indo-Pacific Economic Framework Negotiations (IPEF)…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50E57C-4E38-7450-334B-BDA758B7D950}"/>
              </a:ext>
            </a:extLst>
          </p:cNvPr>
          <p:cNvSpPr/>
          <p:nvPr/>
        </p:nvSpPr>
        <p:spPr>
          <a:xfrm>
            <a:off x="11323984" y="114851"/>
            <a:ext cx="801756" cy="3115733"/>
          </a:xfrm>
          <a:prstGeom prst="rect">
            <a:avLst/>
          </a:prstGeom>
          <a:solidFill>
            <a:srgbClr val="F7B747"/>
          </a:solidFill>
          <a:ln>
            <a:solidFill>
              <a:srgbClr val="F7B7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683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152F0-AFCD-F39C-D421-F6851AD96B4B}"/>
              </a:ext>
            </a:extLst>
          </p:cNvPr>
          <p:cNvGrpSpPr/>
          <p:nvPr/>
        </p:nvGrpSpPr>
        <p:grpSpPr>
          <a:xfrm>
            <a:off x="0" y="0"/>
            <a:ext cx="12192000" cy="6861742"/>
            <a:chOff x="0" y="0"/>
            <a:chExt cx="12192000" cy="68617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AE67CC-3161-6BDB-EA04-C30785C329D3}"/>
                </a:ext>
              </a:extLst>
            </p:cNvPr>
            <p:cNvGrpSpPr/>
            <p:nvPr/>
          </p:nvGrpSpPr>
          <p:grpSpPr>
            <a:xfrm>
              <a:off x="0" y="0"/>
              <a:ext cx="12192000" cy="6861742"/>
              <a:chOff x="0" y="0"/>
              <a:chExt cx="12192000" cy="6861742"/>
            </a:xfrm>
          </p:grpSpPr>
          <p:pic>
            <p:nvPicPr>
              <p:cNvPr id="4" name="Picture 3" descr="A blue and white cover with text&#10;&#10;Description automatically generated">
                <a:extLst>
                  <a:ext uri="{FF2B5EF4-FFF2-40B4-BE49-F238E27FC236}">
                    <a16:creationId xmlns:a16="http://schemas.microsoft.com/office/drawing/2014/main" id="{15A1E2E0-7456-2C36-A0BC-0A7D960F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5467" y="0"/>
                <a:ext cx="9516533" cy="686174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B424A5-755E-E3D7-11DA-D11AD88949C9}"/>
                  </a:ext>
                </a:extLst>
              </p:cNvPr>
              <p:cNvSpPr/>
              <p:nvPr/>
            </p:nvSpPr>
            <p:spPr>
              <a:xfrm>
                <a:off x="0" y="0"/>
                <a:ext cx="2844800" cy="6858000"/>
              </a:xfrm>
              <a:prstGeom prst="rect">
                <a:avLst/>
              </a:prstGeom>
              <a:solidFill>
                <a:srgbClr val="D8E9EF"/>
              </a:solidFill>
              <a:ln>
                <a:solidFill>
                  <a:srgbClr val="D8E9E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20499B-A125-1EDE-3AD0-DC855A68444E}"/>
                  </a:ext>
                </a:extLst>
              </p:cNvPr>
              <p:cNvSpPr/>
              <p:nvPr/>
            </p:nvSpPr>
            <p:spPr>
              <a:xfrm>
                <a:off x="11401778" y="4515556"/>
                <a:ext cx="609600" cy="2342444"/>
              </a:xfrm>
              <a:prstGeom prst="rect">
                <a:avLst/>
              </a:prstGeom>
              <a:solidFill>
                <a:srgbClr val="F7B747"/>
              </a:solidFill>
              <a:ln>
                <a:solidFill>
                  <a:srgbClr val="F7B7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2F2E74-4643-E88C-1A70-7822F676D2B2}"/>
                </a:ext>
              </a:extLst>
            </p:cNvPr>
            <p:cNvSpPr/>
            <p:nvPr/>
          </p:nvSpPr>
          <p:spPr>
            <a:xfrm>
              <a:off x="3014133" y="3429000"/>
              <a:ext cx="8308623" cy="3429000"/>
            </a:xfrm>
            <a:prstGeom prst="rect">
              <a:avLst/>
            </a:prstGeom>
            <a:solidFill>
              <a:srgbClr val="D8E9EF"/>
            </a:solidFill>
            <a:ln>
              <a:solidFill>
                <a:srgbClr val="D8E9E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6429F0E-D3AB-B10E-0FA7-8090AE10D75D}"/>
              </a:ext>
            </a:extLst>
          </p:cNvPr>
          <p:cNvSpPr txBox="1"/>
          <p:nvPr/>
        </p:nvSpPr>
        <p:spPr>
          <a:xfrm>
            <a:off x="7566233" y="3261459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O" sz="2800" b="1" dirty="0">
                <a:latin typeface="+mj-lt"/>
              </a:rPr>
              <a:t>How Bad Would It Be if Special Secrecy Guarantees Becomes the Global Standard?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28E57D-EA4E-4745-240F-A51F150B5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57402"/>
              </p:ext>
            </p:extLst>
          </p:nvPr>
        </p:nvGraphicFramePr>
        <p:xfrm>
          <a:off x="180622" y="642723"/>
          <a:ext cx="7058088" cy="5565069"/>
        </p:xfrm>
        <a:graphic>
          <a:graphicData uri="http://schemas.openxmlformats.org/drawingml/2006/table">
            <a:tbl>
              <a:tblPr/>
              <a:tblGrid>
                <a:gridCol w="951308">
                  <a:extLst>
                    <a:ext uri="{9D8B030D-6E8A-4147-A177-3AD203B41FA5}">
                      <a16:colId xmlns:a16="http://schemas.microsoft.com/office/drawing/2014/main" val="2108434248"/>
                    </a:ext>
                  </a:extLst>
                </a:gridCol>
                <a:gridCol w="1526695">
                  <a:extLst>
                    <a:ext uri="{9D8B030D-6E8A-4147-A177-3AD203B41FA5}">
                      <a16:colId xmlns:a16="http://schemas.microsoft.com/office/drawing/2014/main" val="935882291"/>
                    </a:ext>
                  </a:extLst>
                </a:gridCol>
                <a:gridCol w="1526695">
                  <a:extLst>
                    <a:ext uri="{9D8B030D-6E8A-4147-A177-3AD203B41FA5}">
                      <a16:colId xmlns:a16="http://schemas.microsoft.com/office/drawing/2014/main" val="1567117838"/>
                    </a:ext>
                  </a:extLst>
                </a:gridCol>
                <a:gridCol w="1526695">
                  <a:extLst>
                    <a:ext uri="{9D8B030D-6E8A-4147-A177-3AD203B41FA5}">
                      <a16:colId xmlns:a16="http://schemas.microsoft.com/office/drawing/2014/main" val="2150130305"/>
                    </a:ext>
                  </a:extLst>
                </a:gridCol>
                <a:gridCol w="1526695">
                  <a:extLst>
                    <a:ext uri="{9D8B030D-6E8A-4147-A177-3AD203B41FA5}">
                      <a16:colId xmlns:a16="http://schemas.microsoft.com/office/drawing/2014/main" val="2451877689"/>
                    </a:ext>
                  </a:extLst>
                </a:gridCol>
              </a:tblGrid>
              <a:tr h="66421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19334F"/>
                          </a:solidFill>
                          <a:effectLst/>
                          <a:latin typeface="Aharoni Bold"/>
                        </a:rPr>
                        <a:t>Algorithmic Transparency and Accountability Policies Undercut by Source Code and Algorithm Secrecy Provisions</a:t>
                      </a:r>
                    </a:p>
                  </a:txBody>
                  <a:tcPr marL="6716" marR="6716" marT="6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B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889308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haroni Bold"/>
                        </a:rPr>
                        <a:t>Horizontal Policies</a:t>
                      </a:r>
                    </a:p>
                  </a:txBody>
                  <a:tcPr marL="6716" marR="6716" marT="6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59A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White House Blueprint for an AI Bill of Rights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American Data Privacy and Protection Act (ADPPA) Rules on Civil Rights and Algorithms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Algorithmic Accountability Act of 2019</a:t>
                      </a:r>
                    </a:p>
                  </a:txBody>
                  <a:tcPr marL="6716" marR="6716" marT="6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19484"/>
                  </a:ext>
                </a:extLst>
              </a:tr>
              <a:tr h="21758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haroni Bold"/>
                        </a:rPr>
                        <a:t>Area-Specific Policies</a:t>
                      </a:r>
                    </a:p>
                  </a:txBody>
                  <a:tcPr marL="6716" marR="6716" marT="67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33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675450"/>
                  </a:ext>
                </a:extLst>
              </a:tr>
              <a:tr h="549693">
                <a:tc>
                  <a:txBody>
                    <a:bodyPr/>
                    <a:lstStyle/>
                    <a:p>
                      <a:pPr algn="l" fontAlgn="ctr"/>
                      <a:r>
                        <a:rPr lang="en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3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haroni Bold"/>
                        </a:rPr>
                        <a:t>Criminal Justice System and Law Enforcement </a:t>
                      </a:r>
                    </a:p>
                  </a:txBody>
                  <a:tcPr marL="6716" marR="6716" marT="671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59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haroni Bold"/>
                        </a:rPr>
                        <a:t>Fair Lending and Housing 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59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haroni Bold"/>
                        </a:rPr>
                        <a:t>Labor and Employment Law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59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haroni Bold"/>
                        </a:rPr>
                        <a:t>Anti-Monopoly and Competition Policy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5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940822"/>
                  </a:ext>
                </a:extLst>
              </a:tr>
              <a:tr h="1889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haroni Bold"/>
                        </a:rPr>
                        <a:t>Federal</a:t>
                      </a:r>
                    </a:p>
                  </a:txBody>
                  <a:tcPr marL="6716" marR="6716" marT="67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9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Justice in Forensic Algorithms Act of 2021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Facial Recognition and Biometric Technology Moratorium Act of 2023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Facial Recognition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of 2022</a:t>
                      </a:r>
                    </a:p>
                  </a:txBody>
                  <a:tcPr marL="6716" marR="6716" marT="671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Biden Administration's Rulemaking on Property Appraisal and Valuation Equity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Obama Administration's Report on Algorithmic Systems, Opportunity, and Civil Rights 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Stop Spying Bosses Act of 2023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Department of Transportation's Algorithmic Disclosure Requirements for Computer Reservation Systems (CRS)**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223322"/>
                  </a:ext>
                </a:extLst>
              </a:tr>
              <a:tr h="767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haroni Bold"/>
                        </a:rPr>
                        <a:t>State</a:t>
                      </a:r>
                    </a:p>
                  </a:txBody>
                  <a:tcPr marL="6716" marR="6716" marT="67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9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Idaho's Criminal Procedure Rule on Pretrial Risk Assessments*</a:t>
                      </a:r>
                    </a:p>
                  </a:txBody>
                  <a:tcPr marL="6716" marR="6716" marT="671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93150"/>
                  </a:ext>
                </a:extLst>
              </a:tr>
              <a:tr h="561145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Washington's Guidelines on Government Procurement and Use of Automated Decision Systems</a:t>
                      </a:r>
                    </a:p>
                  </a:txBody>
                  <a:tcPr marL="6716" marR="6716" marT="671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03588"/>
                  </a:ext>
                </a:extLst>
              </a:tr>
              <a:tr h="412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haroni Bold"/>
                        </a:rPr>
                        <a:t>Local</a:t>
                      </a:r>
                    </a:p>
                  </a:txBody>
                  <a:tcPr marL="6716" marR="6716" marT="671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259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Washington D.C.'s 2023 Stop Discrimination by Algorithms Act</a:t>
                      </a:r>
                    </a:p>
                  </a:txBody>
                  <a:tcPr marL="6716" marR="6716" marT="6716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533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A671048-8481-4F96-BFF1-F2C2984B058D}"/>
              </a:ext>
            </a:extLst>
          </p:cNvPr>
          <p:cNvSpPr/>
          <p:nvPr/>
        </p:nvSpPr>
        <p:spPr>
          <a:xfrm>
            <a:off x="7419332" y="172278"/>
            <a:ext cx="3903424" cy="1971405"/>
          </a:xfrm>
          <a:prstGeom prst="rect">
            <a:avLst/>
          </a:prstGeom>
          <a:solidFill>
            <a:srgbClr val="D8E9EF"/>
          </a:solidFill>
          <a:ln>
            <a:solidFill>
              <a:srgbClr val="D8E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BC94AC-E8D4-709C-35DB-2AB8303AEAFB}"/>
              </a:ext>
            </a:extLst>
          </p:cNvPr>
          <p:cNvSpPr/>
          <p:nvPr/>
        </p:nvSpPr>
        <p:spPr>
          <a:xfrm>
            <a:off x="11323984" y="114851"/>
            <a:ext cx="801756" cy="3115733"/>
          </a:xfrm>
          <a:prstGeom prst="rect">
            <a:avLst/>
          </a:prstGeom>
          <a:solidFill>
            <a:srgbClr val="F7B747"/>
          </a:solidFill>
          <a:ln>
            <a:solidFill>
              <a:srgbClr val="F7B7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9222508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{34F7B548-7ADB-6545-B9D1-586777B4C4AA}tf10001119</Template>
  <TotalTime>1333</TotalTime>
  <Words>870</Words>
  <Application>Microsoft Macintosh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 Bold</vt:lpstr>
      <vt:lpstr>Arial</vt:lpstr>
      <vt:lpstr>Calibri</vt:lpstr>
      <vt:lpstr>Gill Sans MT</vt:lpstr>
      <vt:lpstr>Helvetica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Rangel</dc:creator>
  <cp:lastModifiedBy>Daniel Rangel</cp:lastModifiedBy>
  <cp:revision>6</cp:revision>
  <dcterms:created xsi:type="dcterms:W3CDTF">2023-07-19T18:51:47Z</dcterms:created>
  <dcterms:modified xsi:type="dcterms:W3CDTF">2023-07-26T17:13:27Z</dcterms:modified>
</cp:coreProperties>
</file>